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81" r:id="rId5"/>
    <p:sldId id="273" r:id="rId6"/>
    <p:sldId id="274" r:id="rId7"/>
    <p:sldId id="275" r:id="rId8"/>
    <p:sldId id="277" r:id="rId9"/>
    <p:sldId id="278" r:id="rId10"/>
    <p:sldId id="289" r:id="rId11"/>
    <p:sldId id="279" r:id="rId12"/>
    <p:sldId id="280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9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FF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u-kompens4.nubex.ru/sveden/education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microsoft.com/office/2007/relationships/hdphoto" Target="../media/hdphoto2.wdp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vo.garant.ru/document/redirect/406249049/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.pravo.gov.ru/Document/View/0001202301270036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152127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«Детский сад № 4 комбинированного вида г. Бокситогорска»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276872"/>
            <a:ext cx="6584776" cy="336192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Краткая презентация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адаптированной образовательной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дошкольного образовательного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учреждения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(АОП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31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728191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Адаптированная образовательная 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дошкольного образовательного учреждения –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локальный нормативный акт, определяющий содержание</a:t>
            </a:r>
            <a:br>
              <a:rPr lang="ru-RU" sz="1500" dirty="0">
                <a:latin typeface="Times New Roman" pitchFamily="18" charset="0"/>
                <a:cs typeface="Times New Roman" pitchFamily="18" charset="0"/>
              </a:rPr>
            </a:b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дошкольного образования в дошкольном образовательном</a:t>
            </a:r>
            <a:br>
              <a:rPr lang="ru-RU" sz="1500" dirty="0">
                <a:latin typeface="Times New Roman" pitchFamily="18" charset="0"/>
                <a:cs typeface="Times New Roman" pitchFamily="18" charset="0"/>
              </a:rPr>
            </a:b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учреждении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772816"/>
            <a:ext cx="7560840" cy="4824536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</a:pP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Программа разработана на основе:</a:t>
            </a:r>
          </a:p>
          <a:p>
            <a:pPr algn="l">
              <a:lnSpc>
                <a:spcPct val="120000"/>
              </a:lnSpc>
            </a:pP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- ФГОС ДО (Приказом Министерства образования и науки Российской Федерации от 17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октября 2013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г. № 1155 (зарегистрирован Министерством юстиции Российской Федерации 14 ноября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2013 г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., регистрационный № 30384), с изменениями, внесенными приказом Министерства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просвещения Российской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Федерации от 21 января 2019 г. № 31 (зарегистрирован Министерством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юстиции Российской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Федерации 13 февраля 2019 г., регистрационный № 53776) в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федеральном государственном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образовательном стандарте дошкольного образования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6000" dirty="0">
              <a:solidFill>
                <a:srgbClr val="1A1A1A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ФАОП дошкольного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образования для обучающихся с ограниченными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возможностями здоровья (далее – ОВЗ), утвержденной приказом Министерства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просвещения Российской Федерации от 24 ноября 2022 г. № 1022 (зарегистрирован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Министерством юстиции Российской Федерации 27 января 2023 г.,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регистрационный № 72149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6000" dirty="0">
              <a:solidFill>
                <a:srgbClr val="1A1A1A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20000"/>
              </a:lnSpc>
            </a:pP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с учетом нормативных правовых актов, содержащих обязательные требования к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условиям организации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образования, а также в соответствии с федеральными,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региональными, муниципальными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и институциональными нормативными документами и 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локальными нормативными 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актами:</a:t>
            </a:r>
          </a:p>
          <a:p>
            <a:pPr algn="l">
              <a:lnSpc>
                <a:spcPct val="120000"/>
              </a:lnSpc>
            </a:pP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ru-RU" sz="60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://dou-kompens4.nubex.ru/sveden/education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ru-RU" sz="6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solidFill>
                <a:srgbClr val="1A1A1A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43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нутый угол 3"/>
          <p:cNvSpPr/>
          <p:nvPr/>
        </p:nvSpPr>
        <p:spPr>
          <a:xfrm>
            <a:off x="395536" y="1412776"/>
            <a:ext cx="8280920" cy="4680520"/>
          </a:xfrm>
          <a:prstGeom prst="foldedCorner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7564" y="1376772"/>
            <a:ext cx="7848872" cy="4104456"/>
          </a:xfrm>
        </p:spPr>
        <p:txBody>
          <a:bodyPr>
            <a:normAutofit/>
          </a:bodyPr>
          <a:lstStyle/>
          <a:p>
            <a:pPr marL="6350" marR="12700" indent="35687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  <a:cs typeface="Arial"/>
              </a:rPr>
              <a:t>Программа предусматривает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  <a:cs typeface="Arial"/>
              </a:rPr>
              <a:t>разностороннее развитие детей, 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  <a:cs typeface="Arial"/>
              </a:rPr>
              <a:t>коррекцию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  <a:cs typeface="Arial"/>
              </a:rPr>
              <a:t>недостатков в их речевом развитии, 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  <a:cs typeface="Arial"/>
              </a:rPr>
              <a:t> профилактику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  <a:cs typeface="Arial"/>
              </a:rPr>
              <a:t>вторичных нарушений, развитие личности, мотивации и способностей детей в различных видах деятельности.</a:t>
            </a:r>
            <a:endParaRPr lang="ru-RU" sz="1800" dirty="0">
              <a:solidFill>
                <a:schemeClr val="tx1"/>
              </a:solidFill>
              <a:ea typeface="Calibri"/>
              <a:cs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18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2395936" cy="1682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Программа состоит из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404" y="1991021"/>
            <a:ext cx="2469094" cy="1682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4080908"/>
            <a:ext cx="3024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Обязательная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часть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соответствует Федеральной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программе и составляет не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менее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60%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 общего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объема   Программы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0032" y="4365104"/>
            <a:ext cx="316835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6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составляет не более </a:t>
            </a:r>
            <a:r>
              <a:rPr lang="ru-RU" sz="1600" b="1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40%</a:t>
            </a:r>
            <a:r>
              <a:rPr lang="ru-RU" sz="16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 и</a:t>
            </a:r>
          </a:p>
          <a:p>
            <a:pPr algn="just"/>
            <a:r>
              <a:rPr lang="ru-RU" sz="16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ориентирована на специфику</a:t>
            </a:r>
          </a:p>
          <a:p>
            <a:pPr algn="just"/>
            <a:r>
              <a:rPr lang="ru-RU" sz="16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национальных, социокультурных </a:t>
            </a:r>
            <a:r>
              <a:rPr lang="ru-RU" sz="16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иных условий</a:t>
            </a:r>
            <a:r>
              <a:rPr lang="ru-RU" sz="16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, в том </a:t>
            </a:r>
            <a:r>
              <a:rPr lang="ru-RU" sz="16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числе региональных</a:t>
            </a:r>
            <a:r>
              <a:rPr lang="ru-RU" sz="16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6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которых осуществляется образовательная </a:t>
            </a:r>
            <a:r>
              <a:rPr lang="ru-RU" sz="1600" dirty="0" err="1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деятельность;сложившиеся</a:t>
            </a:r>
            <a:r>
              <a:rPr lang="ru-RU" sz="16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 традиции </a:t>
            </a:r>
            <a:r>
              <a:rPr lang="ru-RU" sz="1600" dirty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ДОУ.</a:t>
            </a:r>
            <a:endParaRPr lang="ru-RU" sz="1600" b="0" i="0" dirty="0">
              <a:solidFill>
                <a:srgbClr val="1A1A1A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195736" y="1268760"/>
            <a:ext cx="720080" cy="5040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02345">
            <a:off x="5869608" y="1215987"/>
            <a:ext cx="8223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29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1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99812" y="1192141"/>
            <a:ext cx="2448272" cy="914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</a:t>
            </a:r>
            <a:r>
              <a:rPr lang="ru-RU" dirty="0" smtClean="0">
                <a:solidFill>
                  <a:schemeClr val="tx1"/>
                </a:solidFill>
              </a:rPr>
              <a:t>Целевой раздел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2"/>
            <a:ext cx="7772400" cy="864095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Структура АОП ДО ТНР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17032" y="1213457"/>
            <a:ext cx="2448272" cy="9144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II</a:t>
            </a:r>
            <a:r>
              <a:rPr lang="ru-RU" dirty="0" smtClean="0">
                <a:solidFill>
                  <a:schemeClr val="tx1"/>
                </a:solidFill>
              </a:rPr>
              <a:t>  Содержательный раздел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87532" y="1213457"/>
            <a:ext cx="2448272" cy="9144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III</a:t>
            </a:r>
            <a:r>
              <a:rPr lang="ru-RU" dirty="0" smtClean="0">
                <a:solidFill>
                  <a:schemeClr val="tx1"/>
                </a:solidFill>
              </a:rPr>
              <a:t> Организационный раздел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9812" y="2348880"/>
            <a:ext cx="2412775" cy="43204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СОДЕРЖИТ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задачи и принципы программы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Планируемые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результаты на разных возрастных этапах дошкольного детства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Целевые ориентиры реализации АОП ДО для обучающихся с ТНР.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Развивающее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оценивание качества образовательной деятельности по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43253" y="2348880"/>
            <a:ext cx="2422051" cy="43204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ВКЛЮЧАЕТ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Описание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образовательной деятельности по пяти образовательным областям.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Отражает характер взаимодействия ребенка с ОВЗ с педагогическим работником и другими детьми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Программу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коррекционно-развивающей работы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Федеральную рабочую программу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воспитания. 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87532" y="2343974"/>
            <a:ext cx="2422051" cy="43253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СОДЕРЖИТ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Психолого-педагогические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условия, обеспечивающие развитие ребенка с ТНР.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организации развивающей предметно-пространственной среды.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Кадровых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финансовых,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материально-технических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условий. </a:t>
            </a:r>
          </a:p>
        </p:txBody>
      </p:sp>
    </p:spTree>
    <p:extLst>
      <p:ext uri="{BB962C8B-B14F-4D97-AF65-F5344CB8AC3E}">
        <p14:creationId xmlns:p14="http://schemas.microsoft.com/office/powerpoint/2010/main" val="398389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4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Выноска со стрелкой вниз 5"/>
          <p:cNvSpPr/>
          <p:nvPr/>
        </p:nvSpPr>
        <p:spPr>
          <a:xfrm>
            <a:off x="1439652" y="116632"/>
            <a:ext cx="6264696" cy="1440160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ЦЕЛЕВОЙ РАЗДЕЛ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700808"/>
            <a:ext cx="7776864" cy="4392488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является целью адаптированной образовательной программы?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Целью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АОП ДО ТНР является обеспечение условий для дошкольного образования, определяемых общими и особыми потребностями обучающегося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раннего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дошкольного возраста с ТНР, индивидуальными особенностями его развития и состояния здоровья.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ПРИНЦИПЫ АОП ДО ТНР Построены на принципах дошкольного образования установленных ФГОС ДО. </a:t>
            </a:r>
          </a:p>
        </p:txBody>
      </p:sp>
    </p:spTree>
    <p:extLst>
      <p:ext uri="{BB962C8B-B14F-4D97-AF65-F5344CB8AC3E}">
        <p14:creationId xmlns:p14="http://schemas.microsoft.com/office/powerpoint/2010/main" val="177869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208912" cy="1512168"/>
          </a:xfrm>
        </p:spPr>
        <p:txBody>
          <a:bodyPr>
            <a:normAutofit fontScale="92500" lnSpcReduction="20000"/>
          </a:bodyPr>
          <a:lstStyle/>
          <a:p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Целевые ориентиры реализации АОП ДО для обучающихся с ТНР.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39652" y="2342493"/>
            <a:ext cx="216024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348880"/>
            <a:ext cx="2189163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2564904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СРЕДНИЙ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ДОШКОЛЬНЫЙ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ВОЗРАСТ С ТНР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01919" y="2426404"/>
            <a:ext cx="2189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ЭТАПЕ ЗАВЕРШЕНИЯ ОСВОЕНИЯ ПРОГРАММЫ</a:t>
            </a:r>
          </a:p>
        </p:txBody>
      </p:sp>
      <p:sp>
        <p:nvSpPr>
          <p:cNvPr id="10" name="Загнутый угол 9"/>
          <p:cNvSpPr/>
          <p:nvPr/>
        </p:nvSpPr>
        <p:spPr>
          <a:xfrm>
            <a:off x="1571747" y="4293095"/>
            <a:ext cx="5813323" cy="1304899"/>
          </a:xfrm>
          <a:prstGeom prst="foldedCorner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и планируемые результаты Программ,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разрабатываемых в образовательных организациях,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должны быть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ниже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соответствующих содержания и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планируемых результатов ФАОП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9688" y1="48333" x2="69688" y2="48333"/>
                        <a14:foregroundMark x1="68542" y1="45625" x2="68542" y2="4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93095"/>
            <a:ext cx="1907669" cy="1907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24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1590" y="1700808"/>
            <a:ext cx="7380820" cy="72008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содержательного раздела АОП ДО ТНР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439652" y="116632"/>
            <a:ext cx="6264696" cy="1440160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СОДЕРЖАТЕЛЬНЫЙ РАЗДЕЛ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146" y1="22848" x2="28146" y2="22848"/>
                        <a14:foregroundMark x1="73344" y1="22682" x2="73344" y2="22682"/>
                        <a14:foregroundMark x1="48841" y1="51325" x2="48841" y2="513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82112"/>
            <a:ext cx="122413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2555626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ПОЯСНИТЕЛЬНАЯ ЗАПИСКА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67" b="99222" l="222" r="95667">
                        <a14:foregroundMark x1="38889" y1="55111" x2="38889" y2="55111"/>
                        <a14:foregroundMark x1="54000" y1="60667" x2="55000" y2="61222"/>
                        <a14:foregroundMark x1="59222" y1="48333" x2="59222" y2="48333"/>
                        <a14:foregroundMark x1="64333" y1="58333" x2="64333" y2="58333"/>
                        <a14:foregroundMark x1="70889" y1="61222" x2="71444" y2="60333"/>
                        <a14:foregroundMark x1="72111" y1="52556" x2="72111" y2="52556"/>
                        <a14:foregroundMark x1="72111" y1="50333" x2="72111" y2="50333"/>
                        <a14:foregroundMark x1="71222" y1="46444" x2="71222" y2="46444"/>
                        <a14:foregroundMark x1="65333" y1="46444" x2="61111" y2="47667"/>
                        <a14:foregroundMark x1="57889" y1="47000" x2="57889" y2="47000"/>
                        <a14:foregroundMark x1="54333" y1="43222" x2="54333" y2="44778"/>
                        <a14:foregroundMark x1="54333" y1="52889" x2="52111" y2="55778"/>
                        <a14:foregroundMark x1="52111" y1="56444" x2="52111" y2="57444"/>
                        <a14:foregroundMark x1="55667" y1="58000" x2="57000" y2="58333"/>
                        <a14:foregroundMark x1="57222" y1="58333" x2="57222" y2="58333"/>
                        <a14:foregroundMark x1="59889" y1="58000" x2="59889" y2="58000"/>
                        <a14:foregroundMark x1="63111" y1="56111" x2="63111" y2="56111"/>
                        <a14:foregroundMark x1="58889" y1="62556" x2="58889" y2="62556"/>
                        <a14:foregroundMark x1="63778" y1="61889" x2="63778" y2="61889"/>
                        <a14:foregroundMark x1="57222" y1="63222" x2="56333" y2="63556"/>
                        <a14:foregroundMark x1="61778" y1="53556" x2="61778" y2="53556"/>
                        <a14:foregroundMark x1="35000" y1="60667" x2="35000" y2="60667"/>
                        <a14:foregroundMark x1="29111" y1="55111" x2="29111" y2="55111"/>
                        <a14:foregroundMark x1="27889" y1="47667" x2="27889" y2="47667"/>
                        <a14:foregroundMark x1="28556" y1="46111" x2="29444" y2="46111"/>
                        <a14:foregroundMark x1="36556" y1="59667" x2="36556" y2="59667"/>
                        <a14:foregroundMark x1="44667" y1="62889" x2="44667" y2="62889"/>
                        <a14:foregroundMark x1="45667" y1="58667" x2="45667" y2="58667"/>
                        <a14:foregroundMark x1="43000" y1="58333" x2="43000" y2="58333"/>
                        <a14:foregroundMark x1="37889" y1="57444" x2="37889" y2="57444"/>
                        <a14:foregroundMark x1="34333" y1="54778" x2="33333" y2="54111"/>
                        <a14:foregroundMark x1="28556" y1="54111" x2="27556" y2="54111"/>
                        <a14:foregroundMark x1="26889" y1="50333" x2="26889" y2="50333"/>
                        <a14:foregroundMark x1="27889" y1="41889" x2="27889" y2="41889"/>
                        <a14:foregroundMark x1="32667" y1="41222" x2="32667" y2="41222"/>
                        <a14:foregroundMark x1="36889" y1="40556" x2="36889" y2="40556"/>
                        <a14:foregroundMark x1="43667" y1="41889" x2="43667" y2="41889"/>
                        <a14:foregroundMark x1="47889" y1="43444" x2="47889" y2="43444"/>
                        <a14:foregroundMark x1="49222" y1="44778" x2="49222" y2="44778"/>
                        <a14:foregroundMark x1="47889" y1="51889" x2="47889" y2="52889"/>
                        <a14:foregroundMark x1="46889" y1="54778" x2="46889" y2="55778"/>
                        <a14:foregroundMark x1="45333" y1="58667" x2="45333" y2="58667"/>
                        <a14:foregroundMark x1="30111" y1="60667" x2="30111" y2="60667"/>
                        <a14:foregroundMark x1="26222" y1="58000" x2="26222" y2="58000"/>
                        <a14:foregroundMark x1="31444" y1="58333" x2="31444" y2="58333"/>
                        <a14:foregroundMark x1="38556" y1="59667" x2="38556" y2="59667"/>
                        <a14:foregroundMark x1="41444" y1="62556" x2="41444" y2="62556"/>
                        <a14:foregroundMark x1="48556" y1="63556" x2="48556" y2="63556"/>
                        <a14:foregroundMark x1="45333" y1="64778" x2="45333" y2="64778"/>
                        <a14:foregroundMark x1="65333" y1="61889" x2="65333" y2="61889"/>
                        <a14:foregroundMark x1="70556" y1="57444" x2="70556" y2="57444"/>
                        <a14:foregroundMark x1="69222" y1="52556" x2="69222" y2="52556"/>
                        <a14:foregroundMark x1="66333" y1="50000" x2="66333" y2="50000"/>
                        <a14:foregroundMark x1="66000" y1="55778" x2="66000" y2="55778"/>
                        <a14:foregroundMark x1="67667" y1="57111" x2="67667" y2="57111"/>
                        <a14:foregroundMark x1="67000" y1="57444" x2="67000" y2="58333"/>
                        <a14:foregroundMark x1="72778" y1="56111" x2="72778" y2="56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89" y="2193400"/>
            <a:ext cx="1063005" cy="1063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496008"/>
            <a:ext cx="49685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ОПИСАНИЕ ОБРАЗОВАТЕЛЬНОЙ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ДЕЯТЕЛЬНОСТИ ОБУЧАЮЩИХСЯ С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ТНР В СООТВЕТСТВИИ С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НАПРАВЛЕНИЯМИ РАЗВИТИЯ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РЕБЕНКА, ПРЕДСТАВЛЕННЫМИ В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ПЯТИ ОБРАЗОВАТЕЛЬНЫХ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ОБЛАСТЯХ ПО ВОЗРАСТАМ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103" y="5299929"/>
            <a:ext cx="3438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ВЗАИМОДЕЙСТВИЕ ПЕДАГОГИЧЕСКИХ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РАБОТНИКОВ С ДЕТЬМИ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63" b="100000" l="10000" r="94783">
                        <a14:foregroundMark x1="37935" y1="31445" x2="37935" y2="31445"/>
                        <a14:foregroundMark x1="35109" y1="34570" x2="35109" y2="34570"/>
                        <a14:foregroundMark x1="35435" y1="35938" x2="35435" y2="35938"/>
                        <a14:foregroundMark x1="36196" y1="36523" x2="36196" y2="36523"/>
                        <a14:foregroundMark x1="44022" y1="33008" x2="44022" y2="33008"/>
                        <a14:foregroundMark x1="49674" y1="32813" x2="49674" y2="32813"/>
                        <a14:foregroundMark x1="54457" y1="33984" x2="54457" y2="33984"/>
                        <a14:foregroundMark x1="59130" y1="34570" x2="59130" y2="34570"/>
                        <a14:foregroundMark x1="63913" y1="32813" x2="63913" y2="32813"/>
                        <a14:foregroundMark x1="62065" y1="15430" x2="62065" y2="15430"/>
                        <a14:foregroundMark x1="60109" y1="11133" x2="60109" y2="11133"/>
                        <a14:foregroundMark x1="61196" y1="17188" x2="61196" y2="17188"/>
                        <a14:foregroundMark x1="63152" y1="22266" x2="63152" y2="22266"/>
                        <a14:foregroundMark x1="65217" y1="20898" x2="65217" y2="20898"/>
                        <a14:foregroundMark x1="67826" y1="20117" x2="67826" y2="20117"/>
                        <a14:foregroundMark x1="60761" y1="8398" x2="60761" y2="8398"/>
                        <a14:foregroundMark x1="60870" y1="4688" x2="60870" y2="4688"/>
                        <a14:foregroundMark x1="60870" y1="3516" x2="60870" y2="3516"/>
                        <a14:foregroundMark x1="68804" y1="21484" x2="68804" y2="21484"/>
                        <a14:foregroundMark x1="70761" y1="21680" x2="70761" y2="21680"/>
                        <a14:foregroundMark x1="37717" y1="46680" x2="37717" y2="46680"/>
                        <a14:foregroundMark x1="43152" y1="49023" x2="43152" y2="49023"/>
                        <a14:foregroundMark x1="51304" y1="48633" x2="51304" y2="48633"/>
                        <a14:foregroundMark x1="55652" y1="48242" x2="55652" y2="48242"/>
                        <a14:foregroundMark x1="57065" y1="33594" x2="57065" y2="33594"/>
                        <a14:foregroundMark x1="36848" y1="64063" x2="36848" y2="64063"/>
                        <a14:foregroundMark x1="44674" y1="65234" x2="44674" y2="65234"/>
                        <a14:foregroundMark x1="47174" y1="63867" x2="47174" y2="63867"/>
                        <a14:foregroundMark x1="51304" y1="63867" x2="51304" y2="63867"/>
                        <a14:foregroundMark x1="54783" y1="64258" x2="54783" y2="64258"/>
                        <a14:foregroundMark x1="59348" y1="65234" x2="59348" y2="65234"/>
                        <a14:foregroundMark x1="36196" y1="80469" x2="36196" y2="80469"/>
                        <a14:foregroundMark x1="37717" y1="79688" x2="37717" y2="79688"/>
                        <a14:foregroundMark x1="43043" y1="79688" x2="43043" y2="79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795302"/>
            <a:ext cx="1800200" cy="10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89" y="5274972"/>
            <a:ext cx="992721" cy="99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96136" y="2275107"/>
            <a:ext cx="3024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ВЗАИМОДЕЙСТВИЕ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ПЕДАГОГИЧЕСКОГО КОЛЛЕКТИВА С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РОДИТЕЛЯМИ (ЗАКОННЫМИ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ПРЕДСТАВИТЕЛЯМИ)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ОБУЧАЮЩИХСЯ ТНР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8184" y="3869848"/>
            <a:ext cx="21602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ПРОГРАММА КОРРЕКЦИОННО-РАЗВИВАЮЩЕЙ РАБОТЫ С ДЕТЬМИ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ТНР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71889"/>
            <a:ext cx="1778149" cy="1183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006750"/>
            <a:ext cx="1935529" cy="193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185373" y="5561539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РАБОЧАЯ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ПРОГРАММА 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val="106056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1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ыноска со стрелкой вниз 4"/>
          <p:cNvSpPr/>
          <p:nvPr/>
        </p:nvSpPr>
        <p:spPr>
          <a:xfrm>
            <a:off x="1439652" y="116632"/>
            <a:ext cx="6264696" cy="936104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СТРУКТУРА ОБРАЗОВАТЕЛЬНОЙ ОБЛАСТИ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472" y="1140416"/>
            <a:ext cx="6675437" cy="58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1233621"/>
            <a:ext cx="59561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СОЦИАЛЬНО-КОММУНИКАТИВНОЕ РАЗВИТИЕ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1" y="1916832"/>
            <a:ext cx="4492670" cy="482510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ОСНОВНЫМИ ЗАДАЧАМИ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ОБРАЗОВАТЕЛЬНОЙ ДЕЯТЕЛЬНОСТИ ЯВЛЯЮТСЯ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УСЛОВИЙ ДЛЯ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усвоения норм и ценностей, принятых в обществе, включая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моральные и нравственные ценности;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Развития общения и взаимодействия ребенка с ТНР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педагогическими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работниками и другими детьми;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Становления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самостоятельности, целенаправленности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собственных действий;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эмоциональной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отзывчивости, сопереживания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готовности к совместной деятельности с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другими детьми и педагогическими работниками;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Формирования уважительного отношения и чувства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принадлежности к своей семье;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позитивных установок.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62364" y="2060848"/>
            <a:ext cx="3186100" cy="10772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517480" y="3354489"/>
            <a:ext cx="3218504" cy="1075696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550176" y="2060848"/>
            <a:ext cx="3342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содержание  образовательной  деятельности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детьми  среднего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63674" y="3352966"/>
            <a:ext cx="31797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содержание образовательной   деятельности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детьми   старшего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возраста.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6839085" y="4430184"/>
            <a:ext cx="484632" cy="588533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5387330" y="5141502"/>
            <a:ext cx="3536168" cy="1600438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Представления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 мире людей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рукотворных материалах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Безопасное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поведение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быту, социуме, природе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Труд.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7" y="691282"/>
            <a:ext cx="190817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0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ыноска со стрелкой вниз 4"/>
          <p:cNvSpPr/>
          <p:nvPr/>
        </p:nvSpPr>
        <p:spPr>
          <a:xfrm>
            <a:off x="1439652" y="116632"/>
            <a:ext cx="6264696" cy="936104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СТРУКТУРА ОБРАЗОВАТЕЛЬНОЙ ОБЛАСТИ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472" y="1140416"/>
            <a:ext cx="6675437" cy="58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30058" y="1233621"/>
            <a:ext cx="3876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060848"/>
            <a:ext cx="4824536" cy="3744416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ОСНОВНЫМИ ЗАДАЧАМИ ОБРАЗОВАТЕЛЬНОЙ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ДЕЯТЕЛЬНОСТИ С ДЕТЬМИ ЯВЛЯЮТСЯ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СОЗДАНИЕ УСЛОВИЙ ДЛЯ: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Развитие интересов обучающихся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любознательности и познавательной  мотивации;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познавательных  действий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становление сознания;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Развития воображения и творческой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активности;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первичных  представлений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 себе, других людях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 объектах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окружающего мира, 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малой  родине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Отчизне, представлений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 социальном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62364" y="2060848"/>
            <a:ext cx="3186100" cy="10772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517480" y="3354489"/>
            <a:ext cx="3218504" cy="1075696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550176" y="2060848"/>
            <a:ext cx="3342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содержание  образовательной  деятельности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детьми  среднего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63674" y="3352966"/>
            <a:ext cx="31797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содержание образовательной   деятельности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детьми   старшего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возраста.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6839085" y="4562424"/>
            <a:ext cx="484632" cy="588533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5387330" y="5214082"/>
            <a:ext cx="3536168" cy="1527858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550176" y="5141502"/>
            <a:ext cx="32758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Содержание области представлено разделами: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1. Конструирование;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 Развитие представлений о себе и об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окружающем мире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3. Формирование элементарных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математических  представлений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909" y="5165732"/>
            <a:ext cx="190817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55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43" y="1036490"/>
            <a:ext cx="4861657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55" y="72877"/>
            <a:ext cx="62912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4958" y="1098550"/>
            <a:ext cx="3353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132856"/>
            <a:ext cx="2880320" cy="439248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0364" y="2343941"/>
            <a:ext cx="27466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Ведущим направлением работы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рамках образовательной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области «Речевое развитие» является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формирование связной речи обучающихся с ТНР.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вербализованных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представлений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 окружающем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мире, создание условия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для развития коммуникативной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активности обучающихся с ТНР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быту, играх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на занятиях. Для формирования у обучающихся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мотивации к школьному обучению, в работу по развитию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речи обучающихся с ТНР включаются занятия по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подготовке их к обучению грамоте.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3137012" y="2492896"/>
            <a:ext cx="642900" cy="3744416"/>
          </a:xfrm>
          <a:prstGeom prst="rightBrace">
            <a:avLst>
              <a:gd name="adj1" fmla="val 8333"/>
              <a:gd name="adj2" fmla="val 5053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60126" y="2121613"/>
            <a:ext cx="1656184" cy="18002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354" y="4077072"/>
            <a:ext cx="16827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78142" y="2092625"/>
            <a:ext cx="18722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содержание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образовательной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деятельности с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детьми среднего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54210" y="4077072"/>
            <a:ext cx="18722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содержание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образовательной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деятельности с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детьми старшего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</a:t>
            </a: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5508104" y="2366246"/>
            <a:ext cx="503891" cy="316835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5916666" y="1036490"/>
            <a:ext cx="2920801" cy="5821510"/>
          </a:xfrm>
          <a:prstGeom prst="snip2Diag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011995" y="2056780"/>
            <a:ext cx="320637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Обогащение активного словаря;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Развитие связной,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грамматически правильной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диалогической и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монологической речи;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речевого творчества;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звуковой и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интонационной культуры речи,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фонематического слуха;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Знакомство книжной культурой,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детской литературой;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понимания на слух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текстов различных жанров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детской литературы;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звуковой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аналитико-синтетической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активности, как предпосылки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обучения грамоте;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Профилактику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речевых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нарушений и их системных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последствий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74841" y="1178749"/>
            <a:ext cx="2604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ОВЛАДЕНИЯ РЕЧЬЮ, КАК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СРЕДСТВОМ ОБЩЕНИЯ И КУЛЬТУРЫ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ЧЕРЕЗ: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17" b="8956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016" y="72877"/>
            <a:ext cx="2274333" cy="130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37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05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62912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80245"/>
            <a:ext cx="6552728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0" y="1188472"/>
            <a:ext cx="5715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ХУДОЖЕСТВЕННО-ЭСТЕТИЧЕСКОЕ РАЗВИТИЕ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916832"/>
            <a:ext cx="7560840" cy="792088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0" y="1916832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Содержание образовательной области «Художественно-эстетическое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развитие» представлено разделами «ИЗОБРАЗИТЕЛЬНОЕ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ИСКУССТВО» И «МУЗЫКА»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1895" y="1684257"/>
            <a:ext cx="151216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5536" y="3196425"/>
            <a:ext cx="3672408" cy="3328919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 flipH="1">
            <a:off x="441082" y="3060416"/>
            <a:ext cx="36458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 СОДЕРЖАНИЕ ОБРАЗОВАТЕЛЬНОЙ</a:t>
            </a:r>
          </a:p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ДЕЯТЕЛЬНОСТИ: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обучающихся интереса к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эстетической стороне действительности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Ознакомление с разными видами и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жанрами искусства;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Развитие способности к восприятию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музыки, художественной литературы,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фольклора;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Приобщение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разным видам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художественно-эстетической</a:t>
            </a:r>
          </a:p>
        </p:txBody>
      </p:sp>
      <p:sp>
        <p:nvSpPr>
          <p:cNvPr id="10" name="Нашивка 9"/>
          <p:cNvSpPr/>
          <p:nvPr/>
        </p:nvSpPr>
        <p:spPr>
          <a:xfrm>
            <a:off x="4193958" y="3996788"/>
            <a:ext cx="756084" cy="1728192"/>
          </a:xfrm>
          <a:prstGeom prst="chevro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52119" y="2924944"/>
            <a:ext cx="2196243" cy="1448704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Основное содержание</a:t>
            </a:r>
          </a:p>
          <a:p>
            <a:pPr algn="ctr"/>
            <a:r>
              <a:rPr lang="ru-RU" dirty="0" smtClean="0"/>
              <a:t>образовательной деятельности с</a:t>
            </a:r>
          </a:p>
          <a:p>
            <a:pPr algn="ctr"/>
            <a:r>
              <a:rPr lang="ru-RU" dirty="0" smtClean="0"/>
              <a:t>детьми </a:t>
            </a:r>
            <a:r>
              <a:rPr lang="ru-RU" dirty="0"/>
              <a:t>среднего дошкольного</a:t>
            </a:r>
          </a:p>
          <a:p>
            <a:pPr algn="ctr"/>
            <a:r>
              <a:rPr lang="ru-RU" dirty="0"/>
              <a:t>возраста.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90100" y="2864466"/>
            <a:ext cx="2520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 содержание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образовательной деятельности с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детьми среднего дошкольного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679122" y="4789550"/>
            <a:ext cx="2142235" cy="181029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584611" y="4909867"/>
            <a:ext cx="2331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 содержание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образовательной деятельности с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детьми старшего дошкольного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возраста.</a:t>
            </a:r>
          </a:p>
        </p:txBody>
      </p:sp>
    </p:spTree>
    <p:extLst>
      <p:ext uri="{BB962C8B-B14F-4D97-AF65-F5344CB8AC3E}">
        <p14:creationId xmlns:p14="http://schemas.microsoft.com/office/powerpoint/2010/main" val="177433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70" y="94719"/>
            <a:ext cx="62912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72" y="1076427"/>
            <a:ext cx="4005736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23020" y="1121902"/>
            <a:ext cx="3744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ФИЗИЧЕСКОЕ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РАЗВИТИЕ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50041" y="861944"/>
            <a:ext cx="3846427" cy="124649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22084" y="2665643"/>
            <a:ext cx="4634536" cy="3965313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ашивка 9"/>
          <p:cNvSpPr/>
          <p:nvPr/>
        </p:nvSpPr>
        <p:spPr>
          <a:xfrm rot="5400000">
            <a:off x="6610339" y="1538632"/>
            <a:ext cx="525830" cy="1728192"/>
          </a:xfrm>
          <a:prstGeom prst="chevro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5738" y="2276814"/>
            <a:ext cx="2182741" cy="165514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дошкольного</a:t>
            </a:r>
            <a:endParaRPr lang="ru-RU" dirty="0"/>
          </a:p>
          <a:p>
            <a:pPr algn="ctr"/>
            <a:r>
              <a:rPr lang="ru-RU" dirty="0"/>
              <a:t>возраста.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39241" y="4391209"/>
            <a:ext cx="2169238" cy="181029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76275" y="861944"/>
            <a:ext cx="419395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Содержание образовательной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области представлено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разделами: «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ФИЗИЧЕСКАЯ КУЛЬТУРА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» и «ПРЕДСТАВЛЕНИЕ О ЗДОРОВОМ</a:t>
            </a:r>
          </a:p>
          <a:p>
            <a:pPr algn="ctr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ОБРАЗЕ ЖИЗНИ И ГИГИЕНЕ»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5977" y="2786252"/>
            <a:ext cx="478802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ЗАДАЧИ ОБРАЗОВАТЕЛЬНОЙ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ДЕЯТЕЛЬНОСТИ: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обучающихся ценностей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здорового образа жизни;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Овладение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элементарными нормами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правилами здорового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образа жизни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питании, двигательном  режиме, закаливании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формировании полезных  привычек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представлений о своем теле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своих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физических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возможностях;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Приобретение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двигательного опыта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совершенствования двигательной активности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начальных представлений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 некоторых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видах спорта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овладение подвижными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играми с правилами.</a:t>
            </a:r>
          </a:p>
        </p:txBody>
      </p:sp>
      <p:sp>
        <p:nvSpPr>
          <p:cNvPr id="16" name="Нашивка 15"/>
          <p:cNvSpPr/>
          <p:nvPr/>
        </p:nvSpPr>
        <p:spPr>
          <a:xfrm>
            <a:off x="3275856" y="3226573"/>
            <a:ext cx="699425" cy="1872208"/>
          </a:xfrm>
          <a:prstGeom prst="chevro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3984" y="2319555"/>
            <a:ext cx="2339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Основное содержание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образовательной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деятельности с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детьми среднего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6466" y="4511526"/>
            <a:ext cx="2490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Основное содержание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образовательной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деятельности с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детьми среднего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возраста.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78" l="4111" r="97889">
                        <a14:foregroundMark x1="71667" y1="22000" x2="71667" y2="22000"/>
                        <a14:foregroundMark x1="30111" y1="6000" x2="30111" y2="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80602">
            <a:off x="7979360" y="2707818"/>
            <a:ext cx="1237239" cy="123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664" y="800863"/>
            <a:ext cx="15113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0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1" y="3190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нутый угол 7"/>
          <p:cNvSpPr/>
          <p:nvPr/>
        </p:nvSpPr>
        <p:spPr>
          <a:xfrm>
            <a:off x="742791" y="1336119"/>
            <a:ext cx="2736303" cy="1656184"/>
          </a:xfrm>
          <a:prstGeom prst="foldedCorner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62" y="3429000"/>
            <a:ext cx="2759557" cy="156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96" y="1336119"/>
            <a:ext cx="3022552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42790" y="1674279"/>
            <a:ext cx="27363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ПЕДАГОГИЧЕСКИХ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РАБОТНИКОВ С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ДЕТЬМИ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831" y="3073447"/>
            <a:ext cx="99377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155092" y="3595766"/>
            <a:ext cx="26642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ВЗАИМОДЕЙСТВИЕ ПЕДАГОГИЧЕСКОГО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КОЛЛЕКТИВА С РОДИТЕЛЯМИ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(ЗАКОННЫМИ ПРЕДСТАВИТЕЛЯМИ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99281" y="1674279"/>
            <a:ext cx="30963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НАПРАВЛЕНИЯ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 ЗАДАЧИ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КОРРЕКЦИОННО-РАЗВИВАЮЩЕЙ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РАБОТЫ С ДЕТЬМИ С ТНР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Выноска со стрелкой вниз 29"/>
          <p:cNvSpPr/>
          <p:nvPr/>
        </p:nvSpPr>
        <p:spPr>
          <a:xfrm>
            <a:off x="755576" y="116632"/>
            <a:ext cx="7982072" cy="936104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СОДЕРЖАТЕЛЬНЫЙ РАЗДЕЛ АОП ДО ТНР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835" y="5111544"/>
            <a:ext cx="122555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284984"/>
            <a:ext cx="1250823" cy="78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" y="-2767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54995" y="1348586"/>
            <a:ext cx="3096344" cy="3816424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8991" y="1433001"/>
            <a:ext cx="31683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Программа коррекционно-развивающей работы</a:t>
            </a:r>
          </a:p>
          <a:p>
            <a:pPr algn="ctr"/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обеспечивает: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Выявление особых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образовательных потребностей обучающихся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ТНР;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индивидуально-ориентированной  психолого-педагогической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помощи обучающимся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ТНР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Возможность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освоения детьми с ТНР ФАОП.</a:t>
            </a: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1475656" y="116632"/>
            <a:ext cx="6300700" cy="792088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Программа коррекционно-развивающей работы с детьми с ТНР.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54330" y="1040866"/>
            <a:ext cx="4278025" cy="78427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СПЕЦИАЛЬНЫЕ УСЛОВИЯ ДЛЯ ПОЛУЧЕНИЯ ОБРАЗОВАНИЯ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ДЕТЬМИ С ТНР ПРЕДПОЛАГАЮТ: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67944" y="1796102"/>
            <a:ext cx="4278025" cy="252028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53795" y="1825136"/>
            <a:ext cx="42785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Создание предметно-пространственной развивающей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образовательной среды;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Специальных дидактических пособий, технологий, методик;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Реализацию комплексного взаимодействия специалистов;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коррекционных занятий с учителем-логопедом;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эффективного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планирования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 реализацию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образовательной и самостоятельной деятельности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54330" y="4404785"/>
            <a:ext cx="4278025" cy="78427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СОДЕРЖАНИЕ ДИФФЕРЕНЦИАЛЬНОЙ ДИАГНОСТИКИ РЕЧЕВЫХ И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НЕРЕЧЕВЫХ ФУНКЦИЙ ОБУЧАЮЩИХСЯ С ТНР.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053795" y="5220668"/>
            <a:ext cx="4292174" cy="1376683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Обследование словарного запаса;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Обследование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грамматического строя языка;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Обследование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связной речи;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Обследование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фонетических и фонематических процессов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659" y="892161"/>
            <a:ext cx="15113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08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475656" y="116632"/>
            <a:ext cx="6300700" cy="792088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Рабочая программа воспитания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3578" y="1052736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Рабочая программа воспитания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определяет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и организацию воспитательной работы. Рабочая программа воспитания разработана в соответствии с: 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ФЗ-№273 «Об образовании в Российской Федерации», соответствует требованиям ФГОС дошкольного образования.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Федеральным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законом от 31.07.2020 г. № 304-ФЗ «О внесении изменений в Федеральный закон «Об образовании в Российской Федерации» по вопросам воспитания обучающихся; 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Федеральным государственным образовательным стандартом дошкольного образования, утвержденным приказом Министерства образования и науки России от 17 октября 2013г. № 1155 (особенности реализации программы); 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Федеральной адаптированной образовательной программой дошкольного образования. 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3"/>
              </a:rPr>
              <a:t>Приказ Министерства просвещения РФ от 24 ноября 2022 г. N 1022 "Об утверждении федеральной адаптированной образовательной программы дошкольного образования для обучающихся с ограниченными возможностями здоровья"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Стратегией развития воспитания в Российской Федерации на период до 2025, утверждена распоряжением Правительства Российской Федерации от 29 мая 2015 г. № 996-р</a:t>
            </a:r>
          </a:p>
        </p:txBody>
      </p:sp>
    </p:spTree>
    <p:extLst>
      <p:ext uri="{BB962C8B-B14F-4D97-AF65-F5344CB8AC3E}">
        <p14:creationId xmlns:p14="http://schemas.microsoft.com/office/powerpoint/2010/main" val="422358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1" y="1124744"/>
            <a:ext cx="7200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Рабочая программа направлена на развитие личности детей дошкольного возраста, имеющими тяжелые нарушения речи, в том числе духовно-нравственное развитие, укрепление психического здоровья и физическое воспитание, достижение результатов освоения ими основной образовательной программы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ДОУ.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Рабочая программа призвана обеспечить взаимодействие воспитания в дошкольном образовательном учреждении и воспитания в семьях детей до 7 лет.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632"/>
            <a:ext cx="6327775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1" y="4193944"/>
            <a:ext cx="6903838" cy="240340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Направления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воспитания: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Патриотическое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 воспитания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Духовно-нравственное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 воспитания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 воспитания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Познавательное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 воспитания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оздоровительное направление воспитания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Трудовое направление воспитания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Эстетическое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 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val="208151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8-конечная звезда 3"/>
          <p:cNvSpPr/>
          <p:nvPr/>
        </p:nvSpPr>
        <p:spPr>
          <a:xfrm>
            <a:off x="3309927" y="1980471"/>
            <a:ext cx="2597402" cy="2732290"/>
          </a:xfrm>
          <a:prstGeom prst="star8">
            <a:avLst/>
          </a:prstGeom>
          <a:solidFill>
            <a:srgbClr val="66FF99"/>
          </a:solidFill>
          <a:ln>
            <a:solidFill>
              <a:srgbClr val="00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55576" y="332656"/>
            <a:ext cx="2160240" cy="1333175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Анкетирование</a:t>
            </a: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6381715" y="3920673"/>
            <a:ext cx="1728192" cy="1584176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Круглый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стол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3275855" y="103506"/>
            <a:ext cx="2013907" cy="1584176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Консультации</a:t>
            </a: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5528623" y="354507"/>
            <a:ext cx="1728192" cy="1584176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Мастер-классы</a:t>
            </a: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39551" y="2121365"/>
            <a:ext cx="2016225" cy="1584176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Родительские собрания</a:t>
            </a: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6516216" y="2128291"/>
            <a:ext cx="2232248" cy="1584176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Педагогический тренинг</a:t>
            </a: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251519" y="4029164"/>
            <a:ext cx="2050295" cy="1299452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Мастерская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2445831" y="4980237"/>
            <a:ext cx="1836978" cy="1584176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Праздники, фестивали, конкурсы, соревнования</a:t>
            </a: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4472522" y="5368049"/>
            <a:ext cx="2043694" cy="1207515"/>
          </a:xfrm>
          <a:prstGeom prst="snip2Diag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Родительская почта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7904" y="2828835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формы и содержание работы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родителями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12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со стрелкой вниз 6"/>
          <p:cNvSpPr/>
          <p:nvPr/>
        </p:nvSpPr>
        <p:spPr>
          <a:xfrm>
            <a:off x="1439652" y="116632"/>
            <a:ext cx="6264696" cy="1440160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ОРГАНИЗАЦИОННЫЙ РАЗДЕЛ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419872" y="2996952"/>
            <a:ext cx="2592288" cy="1612346"/>
          </a:xfrm>
          <a:prstGeom prst="ellipse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УСЛОВИЯ РЕАЛИЗАЦИИ  ПРОГРАММЫ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7500" y="1572460"/>
            <a:ext cx="2558395" cy="1352484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психолого-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педагогические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70287" y="1556792"/>
            <a:ext cx="1766308" cy="1352484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кадровые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7584" y="3933056"/>
            <a:ext cx="2342372" cy="1352484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развивающая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предметно-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пространственная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31160" y="3933056"/>
            <a:ext cx="2160240" cy="1352484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материально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технические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23928" y="5134345"/>
            <a:ext cx="1963275" cy="1352484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финансовые</a:t>
            </a:r>
          </a:p>
        </p:txBody>
      </p:sp>
    </p:spTree>
    <p:extLst>
      <p:ext uri="{BB962C8B-B14F-4D97-AF65-F5344CB8AC3E}">
        <p14:creationId xmlns:p14="http://schemas.microsoft.com/office/powerpoint/2010/main" val="257518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17037"/>
            <a:ext cx="8229600" cy="1786210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Приказ Министерства просвещения Российской Федерации от 24.11.2022 № 1022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"Об утверждении федеральной адаптированной образовательной программы дошкольного образования для обучающихся с ограниченными возможностями здоровья"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(Зарегистрирован 27.01.2023 № 72149)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3105835"/>
            <a:ext cx="5742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hlinkClick r:id="rId3"/>
            </a:endParaRPr>
          </a:p>
          <a:p>
            <a:pPr algn="ctr"/>
            <a:endParaRPr lang="ru-RU" dirty="0">
              <a:hlinkClick r:id="rId3"/>
            </a:endParaRPr>
          </a:p>
          <a:p>
            <a:pPr algn="ctr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publication.pravo.gov.ru/Document/View/0001202301270036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63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1547</Words>
  <Application>Microsoft Office PowerPoint</Application>
  <PresentationFormat>Экран (4:3)</PresentationFormat>
  <Paragraphs>293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бюджетное дошкольное образовательное учреждение «Детский сад № 4 комбинированного вида г. Бокситогорска» </vt:lpstr>
      <vt:lpstr>Адаптированная образовательная программа дошкольного образовательного учреждения – локальный нормативный акт, определяющий содержание дошкольного образования в дошкольном образовательном учреждении </vt:lpstr>
      <vt:lpstr>Презентация PowerPoint</vt:lpstr>
      <vt:lpstr>Программа состоит из</vt:lpstr>
      <vt:lpstr>Структура АОП ДО ТНР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Приказ Министерства просвещения Российской Федерации от 24.11.2022 № 1022 "Об утверждении федеральной адаптированной образовательной программы дошкольного образования для обучающихся с ограниченными возможностями здоровья" (Зарегистрирован 27.01.2023 № 72149)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№ 4 комбинированного вида г. Бокситогорска» </dc:title>
  <dc:creator>User2</dc:creator>
  <cp:lastModifiedBy>Пользователь Windows</cp:lastModifiedBy>
  <cp:revision>38</cp:revision>
  <dcterms:created xsi:type="dcterms:W3CDTF">2024-10-31T10:03:56Z</dcterms:created>
  <dcterms:modified xsi:type="dcterms:W3CDTF">2024-11-02T05:50:01Z</dcterms:modified>
</cp:coreProperties>
</file>